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69" r:id="rId3"/>
    <p:sldId id="271" r:id="rId4"/>
    <p:sldId id="270" r:id="rId5"/>
    <p:sldId id="272" r:id="rId6"/>
    <p:sldId id="276" r:id="rId7"/>
    <p:sldId id="277" r:id="rId8"/>
    <p:sldId id="275" r:id="rId9"/>
    <p:sldId id="278" r:id="rId10"/>
    <p:sldId id="279" r:id="rId11"/>
    <p:sldId id="258" r:id="rId12"/>
    <p:sldId id="265" r:id="rId13"/>
    <p:sldId id="264" r:id="rId14"/>
    <p:sldId id="259" r:id="rId15"/>
    <p:sldId id="263" r:id="rId16"/>
    <p:sldId id="266" r:id="rId17"/>
    <p:sldId id="267" r:id="rId18"/>
    <p:sldId id="260" r:id="rId19"/>
    <p:sldId id="261" r:id="rId20"/>
    <p:sldId id="262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10371-3347-9C42-9113-E57FF9FAED44}" type="datetimeFigureOut">
              <a:rPr lang="en-US" smtClean="0"/>
              <a:t>4/21/18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EC37D-458A-9A46-B9FA-20BC38CC5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you.  I love being in Australia even though there are</a:t>
            </a:r>
            <a:r>
              <a:rPr lang="en-US" baseline="0" dirty="0"/>
              <a:t> high government officials in Washington DC who insist we can’t be here because we are past the edge of the flat Earth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60E9B-AF60-A54F-81DF-BFB10ED13C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5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60E9B-AF60-A54F-81DF-BFB10ED13C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7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46D8-4496-BF4A-8845-F51FD7D67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836FD-10FD-8B45-9BED-7641DD499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B0028-7114-5943-9F7C-0043C77A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0E7D-36C5-5142-8B38-4344E2E7049E}" type="datetimeFigureOut">
              <a:rPr lang="en-US" smtClean="0"/>
              <a:t>4/21/18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AD52-22B5-B948-8800-BB0DC749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90E68-996D-A545-AD45-B5E9B2D7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C1F-34F3-554B-93B4-ECE31408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3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BE191-AC09-414D-AD9E-788F6129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36286-00D2-DE4F-87C6-4C7DE4B05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5170A-D974-C444-8257-632F80D1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0E7D-36C5-5142-8B38-4344E2E7049E}" type="datetimeFigureOut">
              <a:rPr lang="en-US" smtClean="0"/>
              <a:t>4/21/18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7785B-8206-9D49-B8E2-CF678ABE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4A0D0-861D-AB4E-B527-E5B445FC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C1F-34F3-554B-93B4-ECE31408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1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8C6A6-7D03-4B46-AA92-211C657E6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B4BEA-9D81-1A42-AC58-54B9203D9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A5D1E-0C2D-BA4C-9036-EDA90981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0E7D-36C5-5142-8B38-4344E2E7049E}" type="datetimeFigureOut">
              <a:rPr lang="en-US" smtClean="0"/>
              <a:t>4/21/18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5DEEC-EF98-8048-A0FB-5EFB553D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099D4-3964-8940-9CFF-A406348A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C1F-34F3-554B-93B4-ECE31408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8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F3BF-8040-A545-BD40-5AA737F1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7A34F-5CD5-9C4F-9ED8-6309FF222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63ABD-5551-EF42-BB3D-C95A0DF1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0E7D-36C5-5142-8B38-4344E2E7049E}" type="datetimeFigureOut">
              <a:rPr lang="en-US" smtClean="0"/>
              <a:t>4/21/18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8A487-317C-6343-B7B6-67D20825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605C0-7BAA-AB4B-9377-68170175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C1F-34F3-554B-93B4-ECE31408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6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FA674-6F8F-7E47-B673-73D7A6A6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67135-28A5-FB48-8517-FF359C0F5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B5C8-FB9F-294C-8B29-6CD8C859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0E7D-36C5-5142-8B38-4344E2E7049E}" type="datetimeFigureOut">
              <a:rPr lang="en-US" smtClean="0"/>
              <a:t>4/21/18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0E576-5F0A-3E44-876B-C94EDD88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34E23-62FE-BF41-A39B-487B0C85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C1F-34F3-554B-93B4-ECE31408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6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017E-9459-0747-ACA0-70573922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2F1A1-904B-7348-A228-843854E39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5BE2A-D403-5C48-A294-8814D9788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43FBC-5365-774C-BBDF-253D62C1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0E7D-36C5-5142-8B38-4344E2E7049E}" type="datetimeFigureOut">
              <a:rPr lang="en-US" smtClean="0"/>
              <a:t>4/21/18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70CBF-7F11-B14A-920A-45A7ABB4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D7345-D6C9-1F44-85CD-BD5DF216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C1F-34F3-554B-93B4-ECE31408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6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D6EC-02B5-2D42-8483-71BD041F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B1EE6-A386-274B-8D89-C07FAB48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DBC73-6CFE-0A42-AD99-0EBCBE279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56D9BE-D77D-4545-815E-9F1E1E624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0E630-29C5-DD48-B408-2A5F238AF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DDCEA-306B-E54C-95F6-544688E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0E7D-36C5-5142-8B38-4344E2E7049E}" type="datetimeFigureOut">
              <a:rPr lang="en-US" smtClean="0"/>
              <a:t>4/21/18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811F3-33FD-E94C-9E0C-95BC295A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D40E6E-BFE7-4F40-A241-AE2643DD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C1F-34F3-554B-93B4-ECE31408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9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FE29-1C15-9440-8B8C-47773133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568E8-5875-FE45-BC4D-1807A258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0E7D-36C5-5142-8B38-4344E2E7049E}" type="datetimeFigureOut">
              <a:rPr lang="en-US" smtClean="0"/>
              <a:t>4/21/18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E30D2-B25B-B848-9392-B5D2870A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67B4A-4846-BA47-BDAC-9DC5E8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C1F-34F3-554B-93B4-ECE31408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10832-7C04-954A-B7A3-746B7F4D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0E7D-36C5-5142-8B38-4344E2E7049E}" type="datetimeFigureOut">
              <a:rPr lang="en-US" smtClean="0"/>
              <a:t>4/21/18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9C953-A81E-8244-B010-895C1D44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38496-53E6-C446-8A4C-F5AFBD8E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C1F-34F3-554B-93B4-ECE31408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6ACE-9199-8241-ACCC-DCBC2248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6B53A-2D4C-6C44-BFC7-D42070B3F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8EF0C-98E5-7342-825A-6E408400B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202EE-CF71-EC4D-91AD-AB19E1EE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0E7D-36C5-5142-8B38-4344E2E7049E}" type="datetimeFigureOut">
              <a:rPr lang="en-US" smtClean="0"/>
              <a:t>4/21/18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015E6-BF04-054B-87EB-276C0DEA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3525B-EB4B-6D49-A148-C2F40E7A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C1F-34F3-554B-93B4-ECE31408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9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1BE21-AE98-554E-8490-231DB3B6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B5406-55B9-1943-84EE-31B1A693F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FD906-BC5D-2B4C-B2B6-71EDA310D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38038-6C8E-D24F-AD28-0B836D4D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0E7D-36C5-5142-8B38-4344E2E7049E}" type="datetimeFigureOut">
              <a:rPr lang="en-US" smtClean="0"/>
              <a:t>4/21/18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BB259-19B0-AA49-BF3A-0AF8BFF1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F1DC1-4BD4-C34E-806B-54E8B42F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C1F-34F3-554B-93B4-ECE31408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4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8AA54-6718-DF4C-8F2B-4B37B6D4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933F9-71BF-F14B-B629-A7697F6A3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29396-D1CC-6342-A597-B3318BE71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0E7D-36C5-5142-8B38-4344E2E7049E}" type="datetimeFigureOut">
              <a:rPr lang="en-US" smtClean="0"/>
              <a:t>4/21/18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93D00-378A-2B4F-BD08-447221BD7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DC30-04DA-5341-BE1E-532551A92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78C1F-34F3-554B-93B4-ECE31408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2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8773"/>
            <a:ext cx="9144000" cy="3314759"/>
          </a:xfrm>
        </p:spPr>
        <p:txBody>
          <a:bodyPr/>
          <a:lstStyle/>
          <a:p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24063"/>
            <a:ext cx="9144000" cy="1528280"/>
          </a:xfrm>
        </p:spPr>
        <p:txBody>
          <a:bodyPr/>
          <a:lstStyle/>
          <a:p>
            <a:r>
              <a:rPr lang="en-US" dirty="0"/>
              <a:t>Les Perelman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E48858-A6FE-A84D-AAFA-392931540094}"/>
              </a:ext>
            </a:extLst>
          </p:cNvPr>
          <p:cNvSpPr txBox="1"/>
          <p:nvPr/>
        </p:nvSpPr>
        <p:spPr>
          <a:xfrm>
            <a:off x="1776862" y="2222694"/>
            <a:ext cx="82561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Speech vs. Writing</a:t>
            </a:r>
          </a:p>
          <a:p>
            <a:pPr algn="ctr"/>
            <a:r>
              <a:rPr lang="en-US" sz="4400" b="1" dirty="0">
                <a:latin typeface="+mj-lt"/>
              </a:rPr>
              <a:t>&amp; Anglophone Writing Assessments</a:t>
            </a:r>
          </a:p>
        </p:txBody>
      </p:sp>
    </p:spTree>
    <p:extLst>
      <p:ext uri="{BB962C8B-B14F-4D97-AF65-F5344CB8AC3E}">
        <p14:creationId xmlns:p14="http://schemas.microsoft.com/office/powerpoint/2010/main" val="221334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FF98-E1A2-7A43-A6E0-1CAAC573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Criteria for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3C607-107C-754E-AB66-AD860178E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Information publicly available on web</a:t>
            </a:r>
          </a:p>
          <a:p>
            <a:r>
              <a:rPr lang="en-US" dirty="0"/>
              <a:t>Representative of some of the various Anglophone educational systems</a:t>
            </a:r>
          </a:p>
          <a:p>
            <a:r>
              <a:rPr lang="en-US" dirty="0"/>
              <a:t>Three K-12 assessments selected as performing one or more of the following functions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as an indicator of school performance for use by school administrators in improving schools and by parents in selecting schools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as a snapshot of national student achievement that can be used for longitudinal comparison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as formative feedback to students on their skills in literacy and numeracy </a:t>
            </a:r>
          </a:p>
          <a:p>
            <a:r>
              <a:rPr lang="en-US" dirty="0"/>
              <a:t>Three Year 12 “Leaving” Assessments that possessed one or more features of interest</a:t>
            </a:r>
          </a:p>
        </p:txBody>
      </p:sp>
    </p:spTree>
    <p:extLst>
      <p:ext uri="{BB962C8B-B14F-4D97-AF65-F5344CB8AC3E}">
        <p14:creationId xmlns:p14="http://schemas.microsoft.com/office/powerpoint/2010/main" val="336516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4447-EFBD-374A-BBA2-79C6E933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National Assessment of Educational Progress</a:t>
            </a:r>
            <a:br>
              <a:rPr lang="en-US" b="1"/>
            </a:br>
            <a:r>
              <a:rPr lang="en-US" b="1"/>
              <a:t>(NAEP</a:t>
            </a:r>
            <a:r>
              <a:rPr lang="en-US"/>
              <a:t>) </a:t>
            </a:r>
            <a:r>
              <a:rPr lang="en-US" i="1"/>
              <a:t>The Nation’s Report Card	  </a:t>
            </a:r>
            <a:r>
              <a:rPr lang="en-US" b="1"/>
              <a:t>USA</a:t>
            </a:r>
            <a:endParaRPr lang="en-US" i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0B97B9-9AC9-BC4C-9403-B02F3D8653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9854" y="2475406"/>
            <a:ext cx="2438400" cy="27305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9FA75-0453-A942-8E34-F2AE88EEC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8681" y="1862695"/>
            <a:ext cx="7770340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National representative sample – Grades 4, 8, &amp; 12</a:t>
            </a:r>
          </a:p>
          <a:p>
            <a:r>
              <a:rPr lang="en-US"/>
              <a:t> Subject Areas</a:t>
            </a:r>
          </a:p>
          <a:p>
            <a:pPr lvl="1"/>
            <a:r>
              <a:rPr lang="en-US"/>
              <a:t>Mathematics</a:t>
            </a:r>
          </a:p>
          <a:p>
            <a:pPr lvl="1"/>
            <a:r>
              <a:rPr lang="en-US"/>
              <a:t>Reading</a:t>
            </a:r>
          </a:p>
          <a:p>
            <a:pPr lvl="1"/>
            <a:r>
              <a:rPr lang="en-US"/>
              <a:t>Writing</a:t>
            </a:r>
          </a:p>
          <a:p>
            <a:pPr lvl="1"/>
            <a:r>
              <a:rPr lang="en-US"/>
              <a:t>Science</a:t>
            </a:r>
          </a:p>
          <a:p>
            <a:pPr lvl="1"/>
            <a:r>
              <a:rPr lang="en-US"/>
              <a:t>Arts</a:t>
            </a:r>
          </a:p>
          <a:p>
            <a:pPr lvl="1"/>
            <a:r>
              <a:rPr lang="en-US"/>
              <a:t>Civics</a:t>
            </a:r>
          </a:p>
          <a:p>
            <a:pPr lvl="1"/>
            <a:r>
              <a:rPr lang="en-US"/>
              <a:t>Geography</a:t>
            </a:r>
          </a:p>
          <a:p>
            <a:pPr lvl="1"/>
            <a:r>
              <a:rPr lang="en-US"/>
              <a:t>United States History</a:t>
            </a:r>
          </a:p>
          <a:p>
            <a:pPr lvl="1"/>
            <a:r>
              <a:rPr lang="en-US"/>
              <a:t>Technology &amp; Engineering Literacy</a:t>
            </a:r>
          </a:p>
        </p:txBody>
      </p:sp>
    </p:spTree>
    <p:extLst>
      <p:ext uri="{BB962C8B-B14F-4D97-AF65-F5344CB8AC3E}">
        <p14:creationId xmlns:p14="http://schemas.microsoft.com/office/powerpoint/2010/main" val="135600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4447-EFBD-374A-BBA2-79C6E933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National Assessment of Educational Progress</a:t>
            </a:r>
            <a:br>
              <a:rPr lang="en-US" b="1"/>
            </a:br>
            <a:r>
              <a:rPr lang="en-US" b="1"/>
              <a:t>(NAEP</a:t>
            </a:r>
            <a:r>
              <a:rPr lang="en-US"/>
              <a:t>) </a:t>
            </a:r>
            <a:r>
              <a:rPr lang="en-US" i="1"/>
              <a:t>The Nation’s Report Card	  </a:t>
            </a:r>
            <a:r>
              <a:rPr lang="en-US" b="1"/>
              <a:t>USA</a:t>
            </a:r>
            <a:endParaRPr lang="en-US" i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0B97B9-9AC9-BC4C-9403-B02F3D8653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9854" y="2475406"/>
            <a:ext cx="2438400" cy="27305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9FA75-0453-A942-8E34-F2AE88EEC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8681" y="1862695"/>
            <a:ext cx="7770340" cy="4351338"/>
          </a:xfrm>
        </p:spPr>
        <p:txBody>
          <a:bodyPr>
            <a:normAutofit/>
          </a:bodyPr>
          <a:lstStyle/>
          <a:p>
            <a:r>
              <a:rPr lang="en-US"/>
              <a:t>What NAEP Does Report</a:t>
            </a:r>
          </a:p>
          <a:p>
            <a:pPr lvl="1"/>
            <a:r>
              <a:rPr lang="en-US"/>
              <a:t>subject-matter achievement by state and large urban areas</a:t>
            </a:r>
          </a:p>
          <a:p>
            <a:pPr lvl="2"/>
            <a:r>
              <a:rPr lang="en-US"/>
              <a:t>for populations of students (e.g., all fourth-graders) </a:t>
            </a:r>
          </a:p>
          <a:p>
            <a:pPr lvl="2"/>
            <a:r>
              <a:rPr lang="en-US"/>
              <a:t>groups within those populations (e.g., female students, Hispanic students). </a:t>
            </a:r>
          </a:p>
          <a:p>
            <a:r>
              <a:rPr lang="en-US"/>
              <a:t>What NAEP does not provide </a:t>
            </a:r>
          </a:p>
          <a:p>
            <a:pPr lvl="1"/>
            <a:r>
              <a:rPr lang="en-US"/>
              <a:t>scores for individual students</a:t>
            </a:r>
          </a:p>
          <a:p>
            <a:pPr lvl="1"/>
            <a:r>
              <a:rPr lang="en-US"/>
              <a:t>scores for individual schools </a:t>
            </a:r>
          </a:p>
        </p:txBody>
      </p:sp>
    </p:spTree>
    <p:extLst>
      <p:ext uri="{BB962C8B-B14F-4D97-AF65-F5344CB8AC3E}">
        <p14:creationId xmlns:p14="http://schemas.microsoft.com/office/powerpoint/2010/main" val="408679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4447-EFBD-374A-BBA2-79C6E933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NAEP Writing Test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0B97B9-9AC9-BC4C-9403-B02F3D8653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9854" y="2475406"/>
            <a:ext cx="2438400" cy="27305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9FA75-0453-A942-8E34-F2AE88EEC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8681" y="1862695"/>
            <a:ext cx="7770340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Two 30 minutes tests</a:t>
            </a:r>
          </a:p>
          <a:p>
            <a:r>
              <a:rPr lang="en-US"/>
              <a:t>Graded holistically</a:t>
            </a:r>
          </a:p>
          <a:p>
            <a:r>
              <a:rPr lang="en-US"/>
              <a:t>Two out of three genres</a:t>
            </a:r>
          </a:p>
          <a:p>
            <a:pPr lvl="1"/>
            <a:r>
              <a:rPr lang="en-US"/>
              <a:t>to persuade, in order to change the reader’s point of view or affect the reader’s action</a:t>
            </a:r>
          </a:p>
          <a:p>
            <a:pPr lvl="1"/>
            <a:r>
              <a:rPr lang="en-US"/>
              <a:t>to explain, in order to expand the reader’s understanding</a:t>
            </a:r>
          </a:p>
          <a:p>
            <a:pPr lvl="1"/>
            <a:r>
              <a:rPr lang="en-US"/>
              <a:t>to convey experience, real or imagined, in order to communicate individual and imagined experience to others.</a:t>
            </a:r>
          </a:p>
          <a:p>
            <a:r>
              <a:rPr lang="en-US"/>
              <a:t>Mix favors narrative in lower grades and persuasive writing in higher grades</a:t>
            </a:r>
          </a:p>
          <a:p>
            <a:r>
              <a:rPr lang="en-US"/>
              <a:t>Developed by teachers and educational experts</a:t>
            </a:r>
          </a:p>
          <a:p>
            <a:r>
              <a:rPr lang="en-US"/>
              <a:t>Students can use dictionaries</a:t>
            </a:r>
          </a:p>
        </p:txBody>
      </p:sp>
    </p:spTree>
    <p:extLst>
      <p:ext uri="{BB962C8B-B14F-4D97-AF65-F5344CB8AC3E}">
        <p14:creationId xmlns:p14="http://schemas.microsoft.com/office/powerpoint/2010/main" val="168147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745C-59AF-6640-89B4-87A2B964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Smarter Balanced Assessment Consortium</a:t>
            </a:r>
            <a:br>
              <a:rPr lang="en-US" b="1"/>
            </a:br>
            <a:r>
              <a:rPr lang="en-US" b="1"/>
              <a:t>Smarter Balanced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1681B8-9F5D-AE42-A29F-280F2FFB33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8779" y="3200399"/>
            <a:ext cx="3540835" cy="1115309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6FB7-951A-014A-A991-3DFBF9D44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2183" y="1825625"/>
            <a:ext cx="6951617" cy="4351338"/>
          </a:xfrm>
        </p:spPr>
        <p:txBody>
          <a:bodyPr>
            <a:normAutofit fontScale="92500"/>
          </a:bodyPr>
          <a:lstStyle/>
          <a:p>
            <a:r>
              <a:rPr lang="en-US"/>
              <a:t>20 US States members or affiliates</a:t>
            </a:r>
          </a:p>
          <a:p>
            <a:r>
              <a:rPr lang="en-US"/>
              <a:t>3 Traits for composite score</a:t>
            </a:r>
          </a:p>
          <a:p>
            <a:pPr lvl="1"/>
            <a:r>
              <a:rPr lang="en-US"/>
              <a:t>Organization/Purpose</a:t>
            </a:r>
          </a:p>
          <a:p>
            <a:pPr lvl="1"/>
            <a:r>
              <a:rPr lang="en-US"/>
              <a:t>Evidence/Elaboration</a:t>
            </a:r>
          </a:p>
          <a:p>
            <a:pPr lvl="1"/>
            <a:r>
              <a:rPr lang="en-US"/>
              <a:t>Conventions  ( ½ weight of other 2 traits)</a:t>
            </a:r>
          </a:p>
          <a:p>
            <a:r>
              <a:rPr lang="en-US"/>
              <a:t>120 Minutes</a:t>
            </a:r>
          </a:p>
          <a:p>
            <a:r>
              <a:rPr lang="en-US"/>
              <a:t>Audience defined</a:t>
            </a:r>
          </a:p>
          <a:p>
            <a:r>
              <a:rPr lang="en-US"/>
              <a:t>Online dictionary and thesaurus </a:t>
            </a:r>
          </a:p>
          <a:p>
            <a:r>
              <a:rPr lang="en-US"/>
              <a:t>Reading test consists of short written responses</a:t>
            </a:r>
          </a:p>
          <a:p>
            <a:pPr lvl="1"/>
            <a:r>
              <a:rPr lang="en-US"/>
              <a:t>Reading questions prewriting for extended essay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8F46-C4D5-E041-9B54-F287D196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Foundation Skills Assessment </a:t>
            </a:r>
            <a:br>
              <a:rPr lang="en-US" b="1"/>
            </a:br>
            <a:r>
              <a:rPr lang="en-US" b="1"/>
              <a:t>British Columbia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6F7CF4-67D5-AD40-B920-B1890389B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825624"/>
            <a:ext cx="5181600" cy="4351338"/>
          </a:xfrm>
        </p:spPr>
        <p:txBody>
          <a:bodyPr/>
          <a:lstStyle/>
          <a:p>
            <a:r>
              <a:rPr lang="en-US"/>
              <a:t>provide system-level information on student performance</a:t>
            </a:r>
          </a:p>
          <a:p>
            <a:r>
              <a:rPr lang="en-US"/>
              <a:t>support decision making (interventions, planning, resource allocation, curriculum, policy, research)</a:t>
            </a:r>
          </a:p>
          <a:p>
            <a:r>
              <a:rPr lang="en-US"/>
              <a:t>support districts, schools, and parents with information on student performance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238D65E-AE93-8B4F-B8CD-C48B233AE1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660" y="2697880"/>
            <a:ext cx="5181600" cy="2606825"/>
          </a:xfrm>
        </p:spPr>
      </p:pic>
    </p:spTree>
    <p:extLst>
      <p:ext uri="{BB962C8B-B14F-4D97-AF65-F5344CB8AC3E}">
        <p14:creationId xmlns:p14="http://schemas.microsoft.com/office/powerpoint/2010/main" val="323605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8F46-C4D5-E041-9B54-F287D196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Foundation Skills Assessment </a:t>
            </a:r>
            <a:br>
              <a:rPr lang="en-US" b="1"/>
            </a:br>
            <a:r>
              <a:rPr lang="en-US" b="1"/>
              <a:t>British Columbia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6F7CF4-67D5-AD40-B920-B1890389B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825624"/>
            <a:ext cx="5181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Choice of reading topic</a:t>
            </a:r>
          </a:p>
          <a:p>
            <a:pPr lvl="1"/>
            <a:r>
              <a:rPr lang="en-US"/>
              <a:t>Classroom paired exercise precedes reading test</a:t>
            </a:r>
          </a:p>
          <a:p>
            <a:r>
              <a:rPr lang="en-US"/>
              <a:t>Short written answers involving abstraction and complex thought</a:t>
            </a:r>
          </a:p>
          <a:p>
            <a:r>
              <a:rPr lang="en-US"/>
              <a:t>Full essay</a:t>
            </a:r>
          </a:p>
          <a:p>
            <a:pPr lvl="1"/>
            <a:r>
              <a:rPr lang="en-US"/>
              <a:t>Short general prompt</a:t>
            </a:r>
          </a:p>
          <a:p>
            <a:pPr lvl="1"/>
            <a:r>
              <a:rPr lang="en-US"/>
              <a:t>45 minutes (but more time if needed)</a:t>
            </a:r>
          </a:p>
          <a:p>
            <a:r>
              <a:rPr lang="en-US"/>
              <a:t>Composite of holistic and 4 trait marks</a:t>
            </a:r>
          </a:p>
          <a:p>
            <a:pPr lvl="1"/>
            <a:r>
              <a:rPr lang="en-US"/>
              <a:t>Meaning</a:t>
            </a:r>
          </a:p>
          <a:p>
            <a:pPr lvl="1"/>
            <a:r>
              <a:rPr lang="en-US"/>
              <a:t>Style</a:t>
            </a:r>
          </a:p>
          <a:p>
            <a:pPr lvl="1"/>
            <a:r>
              <a:rPr lang="en-US"/>
              <a:t>Form</a:t>
            </a:r>
          </a:p>
          <a:p>
            <a:pPr lvl="1"/>
            <a:r>
              <a:rPr lang="en-US"/>
              <a:t>Conventions</a:t>
            </a:r>
          </a:p>
          <a:p>
            <a:r>
              <a:rPr lang="en-US"/>
              <a:t>Dictionary allowed</a:t>
            </a:r>
          </a:p>
          <a:p>
            <a:r>
              <a:rPr lang="en-US"/>
              <a:t>Reflective writing at end of test</a:t>
            </a:r>
          </a:p>
          <a:p>
            <a:pPr lvl="1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238D65E-AE93-8B4F-B8CD-C48B233AE1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660" y="2697880"/>
            <a:ext cx="5181600" cy="2606825"/>
          </a:xfrm>
        </p:spPr>
      </p:pic>
    </p:spTree>
    <p:extLst>
      <p:ext uri="{BB962C8B-B14F-4D97-AF65-F5344CB8AC3E}">
        <p14:creationId xmlns:p14="http://schemas.microsoft.com/office/powerpoint/2010/main" val="1585100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BE68-1ECD-6140-8CA5-7074BFE4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New Optional SAT Essay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0FAAE0-2DAF-644F-92CF-842B78EA1F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7383" y="4001294"/>
            <a:ext cx="2374900" cy="17907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D656E-B6B8-B141-A120-8E28A3B67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8103" y="1825625"/>
            <a:ext cx="772569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basic aim of the redesigned SAT’s optional Essay is to determine whether students can demonstrate college and career readiness through proficiency in reading, writing, and analysis by comprehending a high-quality source text and producing a cogent and clear written analysis of that text supported by critical reasoning and evidence drawn from the source.</a:t>
            </a:r>
          </a:p>
          <a:p>
            <a:r>
              <a:rPr lang="en-US" dirty="0"/>
              <a:t>3 independent marks</a:t>
            </a:r>
          </a:p>
          <a:p>
            <a:pPr lvl="1"/>
            <a:r>
              <a:rPr lang="en-US" dirty="0"/>
              <a:t>Reading</a:t>
            </a:r>
          </a:p>
          <a:p>
            <a:pPr lvl="1"/>
            <a:r>
              <a:rPr lang="en-US" dirty="0"/>
              <a:t>Analysis</a:t>
            </a:r>
          </a:p>
          <a:p>
            <a:pPr lvl="1"/>
            <a:r>
              <a:rPr lang="en-US" dirty="0"/>
              <a:t>Writing</a:t>
            </a:r>
          </a:p>
          <a:p>
            <a:pPr lvl="2"/>
            <a:r>
              <a:rPr lang="en-US" dirty="0"/>
              <a:t>Conventions a component of mark</a:t>
            </a:r>
          </a:p>
          <a:p>
            <a:r>
              <a:rPr lang="en-US" dirty="0"/>
              <a:t>50 minutes</a:t>
            </a:r>
          </a:p>
          <a:p>
            <a:r>
              <a:rPr lang="en-US" dirty="0"/>
              <a:t>No dictionaries</a:t>
            </a:r>
          </a:p>
        </p:txBody>
      </p:sp>
    </p:spTree>
    <p:extLst>
      <p:ext uri="{BB962C8B-B14F-4D97-AF65-F5344CB8AC3E}">
        <p14:creationId xmlns:p14="http://schemas.microsoft.com/office/powerpoint/2010/main" val="3740608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BE68-1ECD-6140-8CA5-7074BFE4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New Optional SAT Essay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0FAAE0-2DAF-644F-92CF-842B78EA1F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7383" y="4001294"/>
            <a:ext cx="2374900" cy="17907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D656E-B6B8-B141-A120-8E28A3B67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1459" y="1484670"/>
            <a:ext cx="7922342" cy="5142271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As you read the passage below, consider how [the author] uses evidence, such as facts or examples, to support claims.</a:t>
            </a:r>
          </a:p>
          <a:p>
            <a:pPr lvl="1"/>
            <a:r>
              <a:rPr lang="en-US"/>
              <a:t>evidence, such as facts or examples, to support claims.</a:t>
            </a:r>
          </a:p>
          <a:p>
            <a:pPr lvl="1"/>
            <a:r>
              <a:rPr lang="en-US"/>
              <a:t>reasoning to develop ideas and to connect claims and evidence.</a:t>
            </a:r>
          </a:p>
          <a:p>
            <a:pPr lvl="1"/>
            <a:r>
              <a:rPr lang="en-US"/>
              <a:t>stylistic or persuasive elements, such as word choice or appeals to emotion, to add power to the ideas expressed.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2900"/>
              <a:t>Write an essay in which you explain how [the author] builds an argument to persuade [his/her] audience that [author’s claim]. In your essay, analyze how [the author] uses one or more of the features listed above (or features of your own choice) to strengthen the logic and persuasiveness of [his/her] argument. Be sure that your analysis focuses on the most relevant features of the passage. Your essay should not explain whether you agree with [the author’s] claims, but rather explain how the author builds an argument to persuade [his/her] audience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949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1363-8311-8C40-9B01-8EA30FFB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UK English Language A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DCC63-BF2F-5B44-B50A-37B3A1BB3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Content centered</a:t>
            </a:r>
          </a:p>
          <a:p>
            <a:r>
              <a:rPr lang="en-US"/>
              <a:t>Multiple scripts</a:t>
            </a:r>
          </a:p>
          <a:p>
            <a:r>
              <a:rPr lang="en-US"/>
              <a:t>Multi-trait marking scales</a:t>
            </a:r>
          </a:p>
          <a:p>
            <a:pPr lvl="1"/>
            <a:r>
              <a:rPr lang="en-US"/>
              <a:t>All multiples of 5-level scale</a:t>
            </a:r>
          </a:p>
          <a:p>
            <a:r>
              <a:rPr lang="en-US"/>
              <a:t>150 Minutes</a:t>
            </a:r>
          </a:p>
          <a:p>
            <a:r>
              <a:rPr lang="en-US"/>
              <a:t>No dictionaries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9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6E4133-6FCF-A04D-BF90-A17A0D0C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Nature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61365-8214-074D-AC68-279BD0038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/>
              <a:t>Speech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C1499-ED45-3943-9B23-0E35DB9849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/>
              <a:t>Innate human characteristic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EC3619-159E-FD47-AB89-32142B464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/>
              <a:t>Writing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EFA7F1-853E-1443-80EF-1CF64F644E5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/>
              <a:t>Relatively recent technology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9D5FB4-EE4B-204E-81AE-57F0933B4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34" y="3043532"/>
            <a:ext cx="5118766" cy="26076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06689E-5DD4-DE42-AC90-27EDB879F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885" y="3043532"/>
            <a:ext cx="3438882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8856-CBF3-9A4A-9BA6-38B5CA1C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Australian Capital Territory Scaling Test</a:t>
            </a:r>
            <a:br>
              <a:rPr lang="en-US" b="1"/>
            </a:br>
            <a:r>
              <a:rPr lang="en-US" b="1"/>
              <a:t>Writing Section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881CB5-49BB-6542-9D92-B1123E37FB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3436" y="3687763"/>
            <a:ext cx="1854200" cy="24892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BEC20-0293-6D46-B9AA-BC847876D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6658" y="1825625"/>
            <a:ext cx="8227142" cy="4351338"/>
          </a:xfrm>
        </p:spPr>
        <p:txBody>
          <a:bodyPr/>
          <a:lstStyle/>
          <a:p>
            <a:r>
              <a:rPr lang="en-US"/>
              <a:t>Open-ended prompt</a:t>
            </a:r>
          </a:p>
          <a:p>
            <a:r>
              <a:rPr lang="en-US"/>
              <a:t>Significant reading</a:t>
            </a:r>
          </a:p>
          <a:p>
            <a:r>
              <a:rPr lang="en-US"/>
              <a:t>Holistic scale</a:t>
            </a:r>
          </a:p>
          <a:p>
            <a:r>
              <a:rPr lang="en-US"/>
              <a:t>Multiple scorers</a:t>
            </a:r>
          </a:p>
          <a:p>
            <a:r>
              <a:rPr lang="en-US"/>
              <a:t>Dictionary allowed</a:t>
            </a:r>
          </a:p>
        </p:txBody>
      </p:sp>
    </p:spTree>
    <p:extLst>
      <p:ext uri="{BB962C8B-B14F-4D97-AF65-F5344CB8AC3E}">
        <p14:creationId xmlns:p14="http://schemas.microsoft.com/office/powerpoint/2010/main" val="1328327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4311-379B-804F-946C-C77A26E6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features (especially first three tests)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2042-9F56-6F40-8829-987F3F776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connection between writing and reading</a:t>
            </a:r>
          </a:p>
          <a:p>
            <a:r>
              <a:rPr lang="en-US" dirty="0"/>
              <a:t>Significant time given</a:t>
            </a:r>
          </a:p>
          <a:p>
            <a:r>
              <a:rPr lang="en-US" dirty="0"/>
              <a:t>Audience definition</a:t>
            </a:r>
          </a:p>
          <a:p>
            <a:r>
              <a:rPr lang="en-US" dirty="0"/>
              <a:t>Dictionary available</a:t>
            </a:r>
          </a:p>
          <a:p>
            <a:r>
              <a:rPr lang="en-US" dirty="0"/>
              <a:t>Conventions considered but not predominant  </a:t>
            </a:r>
          </a:p>
        </p:txBody>
      </p:sp>
    </p:spTree>
    <p:extLst>
      <p:ext uri="{BB962C8B-B14F-4D97-AF65-F5344CB8AC3E}">
        <p14:creationId xmlns:p14="http://schemas.microsoft.com/office/powerpoint/2010/main" val="180077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496C-B914-7044-BE6A-2EC0C599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Acquisition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237FB-8BC7-3641-A2DB-E134A997D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348F1-4466-4147-BA25-47D20EB52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n-US" dirty="0"/>
              <a:t>Exposure to language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2F484-D3A3-3F43-BAF9-B7326489A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Reading / Writing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F12EB-60F8-CD4E-B710-004463D38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n-US" dirty="0"/>
              <a:t>Instruction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1B4099-3DDC-4B40-BA8D-66BEAAFC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32" y="3121571"/>
            <a:ext cx="4130565" cy="2786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6F2EF-4A42-D649-AA6A-8CFD3A2F1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08" y="3121571"/>
            <a:ext cx="4643550" cy="309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742A-5ED9-174E-A035-B702728B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Simultaneous production &amp; reception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4C233-E617-8240-8302-C438DDD44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Speech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DCD76-4D6D-A44C-AE51-0494A63FEB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Yes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39210-89CC-624B-A92E-4687ADB7E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Writing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BF1CC-220E-EC49-9D8A-18C1DBB6D9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No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913D2-56EB-964B-9CFD-6CC39A50F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48" y="3319462"/>
            <a:ext cx="4587638" cy="3036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F9C3D-E1D9-DC4E-9444-5A86BABD6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849" y="3134928"/>
            <a:ext cx="2147614" cy="32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69DC-AA8C-874C-9504-DE2F8F57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Permanence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58AF4-291D-2B4C-95CE-F52A2128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92086-3F6B-3046-A29A-92B504944B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Transitory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DB1A4-A5A3-AA46-89D3-649073CE7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3A375-9FE9-8540-90EB-A1F27A1EE5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Relatively permanent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9F948-B42A-D742-85F5-1CE6CD99D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17" y="3343329"/>
            <a:ext cx="4109680" cy="28463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44599F-62C5-2D45-92EC-868D0DF87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519" y="3169963"/>
            <a:ext cx="2552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53AB-30AF-7A47-93E9-A1BCCFD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channels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B5DE2-4F0D-8B47-B51F-86BA21C79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286AA-E8E3-D543-9E0C-E2B238294E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2D720-23D8-3D4C-8FEF-3A94947F4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B72C1-32A4-7C40-AB51-66CF86D704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Single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AA15D756-8D96-BB49-A6D6-F70B1DA7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31" y="3006726"/>
            <a:ext cx="4746844" cy="3162235"/>
          </a:xfrm>
          <a:prstGeom prst="rect">
            <a:avLst/>
          </a:prstGeom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9F6A2770-5885-6D48-98BB-A2DC1B23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109" y="3006726"/>
            <a:ext cx="2405945" cy="37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5E87-3EBF-5F41-8A17-1B0FE3DE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for audience</a:t>
            </a:r>
            <a:br>
              <a:rPr lang="en-US" dirty="0"/>
            </a:br>
            <a:r>
              <a:rPr lang="en-US" dirty="0"/>
              <a:t>to respond to communicator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76909-6333-B241-9055-A91C518EF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05415-D36D-2449-BCBE-E9AB7CBA4E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9181F8-B5FC-0547-80B2-3AB75DE5B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FE5E8-28EB-D74C-9AD6-5020DB0608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3236B1-13A0-F243-B6F8-6C5466FC9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70" y="3584241"/>
            <a:ext cx="5112117" cy="30672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5F8E4F-7A4F-D245-BC5D-3A1687A86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138" y="3100423"/>
            <a:ext cx="5523914" cy="35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DBE5-BF40-7241-9777-9C22ED5F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for revision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D00D-38C2-5548-88A6-F601B802B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56D1C-4E25-B044-8BE4-EDC20E544A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E16385-CEAC-4941-8481-34808E43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1978-ADE2-4048-8A05-78932CBBDC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826A3-6D35-F646-9EC7-C869E5B2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769" y="3110926"/>
            <a:ext cx="4718050" cy="35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4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1E94-DD71-DE42-91C4-CDB4F3ED7D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Anglophone Tests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0A9B0-5225-854A-B6AB-1DA3F1F68F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8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836</Words>
  <Application>Microsoft Macintosh PowerPoint</Application>
  <PresentationFormat>Widescreen</PresentationFormat>
  <Paragraphs>145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 </vt:lpstr>
      <vt:lpstr>Nature</vt:lpstr>
      <vt:lpstr>Acquisition</vt:lpstr>
      <vt:lpstr>Simultaneous production &amp; reception</vt:lpstr>
      <vt:lpstr>Permanence  </vt:lpstr>
      <vt:lpstr>Communication channels </vt:lpstr>
      <vt:lpstr>Opportunity for audience to respond to communicator</vt:lpstr>
      <vt:lpstr>Opportunity for revision</vt:lpstr>
      <vt:lpstr>Anglophone Tests</vt:lpstr>
      <vt:lpstr>Criteria for selection</vt:lpstr>
      <vt:lpstr>National Assessment of Educational Progress (NAEP) The Nation’s Report Card   USA</vt:lpstr>
      <vt:lpstr>National Assessment of Educational Progress (NAEP) The Nation’s Report Card   USA</vt:lpstr>
      <vt:lpstr>NAEP Writing Test</vt:lpstr>
      <vt:lpstr>Smarter Balanced Assessment Consortium Smarter Balanced</vt:lpstr>
      <vt:lpstr>Foundation Skills Assessment  British Columbia</vt:lpstr>
      <vt:lpstr>Foundation Skills Assessment  British Columbia</vt:lpstr>
      <vt:lpstr>New Optional SAT Essay</vt:lpstr>
      <vt:lpstr>New Optional SAT Essay</vt:lpstr>
      <vt:lpstr>UK English Language A Levels</vt:lpstr>
      <vt:lpstr>Australian Capital Territory Scaling Test Writing Section</vt:lpstr>
      <vt:lpstr>Common features (especially first three tests)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ACER </dc:title>
  <dc:creator>Les Perelman</dc:creator>
  <cp:lastModifiedBy>Les Perelman</cp:lastModifiedBy>
  <cp:revision>10</cp:revision>
  <dcterms:created xsi:type="dcterms:W3CDTF">2018-04-17T03:48:38Z</dcterms:created>
  <dcterms:modified xsi:type="dcterms:W3CDTF">2018-04-21T06:17:15Z</dcterms:modified>
</cp:coreProperties>
</file>